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7" r:id="rId1"/>
  </p:sldMasterIdLst>
  <p:notesMasterIdLst>
    <p:notesMasterId r:id="rId10"/>
  </p:notesMasterIdLst>
  <p:sldIdLst>
    <p:sldId id="256" r:id="rId2"/>
    <p:sldId id="257" r:id="rId3"/>
    <p:sldId id="262" r:id="rId4"/>
    <p:sldId id="260" r:id="rId5"/>
    <p:sldId id="264" r:id="rId6"/>
    <p:sldId id="265" r:id="rId7"/>
    <p:sldId id="266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85813"/>
  </p:normalViewPr>
  <p:slideViewPr>
    <p:cSldViewPr snapToGrid="0" snapToObjects="1">
      <p:cViewPr varScale="1">
        <p:scale>
          <a:sx n="107" d="100"/>
          <a:sy n="107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F7813-5141-2F4F-81F2-5B750A456267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DFFA9-A950-034D-8F28-D4FF30055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8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DFFA9-A950-034D-8F28-D4FF30055E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8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DFFA9-A950-034D-8F28-D4FF30055E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3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DFFA9-A950-034D-8F28-D4FF30055E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11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DFFA9-A950-034D-8F28-D4FF30055E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0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26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564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79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16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13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95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2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19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9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1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55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5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2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7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4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74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B7C2-71DD-0A4D-B60E-88D0C4499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Sentiment Analysis</a:t>
            </a:r>
            <a:b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48A81-9C0D-8942-A575-80E0F99C8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Earth Day 2022 Tweets</a:t>
            </a:r>
          </a:p>
        </p:txBody>
      </p:sp>
    </p:spTree>
    <p:extLst>
      <p:ext uri="{BB962C8B-B14F-4D97-AF65-F5344CB8AC3E}">
        <p14:creationId xmlns:p14="http://schemas.microsoft.com/office/powerpoint/2010/main" val="420005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C09C-44C7-6F48-A8CB-D300A138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F667-BB30-E14F-9618-ECC5BE8AD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1906"/>
            <a:ext cx="5548894" cy="4800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Background:</a:t>
            </a:r>
          </a:p>
          <a:p>
            <a:pPr lvl="1"/>
            <a:r>
              <a:rPr lang="en-US" dirty="0"/>
              <a:t>Earth Day is an annual event on April 22 to demonstrate support for environmental protection. </a:t>
            </a:r>
          </a:p>
          <a:p>
            <a:pPr lvl="1"/>
            <a:r>
              <a:rPr lang="en-US" dirty="0"/>
              <a:t>First held on April 22, 1970, the official theme for 2022 was Invest In Our Planet</a:t>
            </a:r>
          </a:p>
          <a:p>
            <a:r>
              <a:rPr lang="en-US" b="1" dirty="0">
                <a:solidFill>
                  <a:schemeClr val="accent2"/>
                </a:solidFill>
              </a:rPr>
              <a:t>Objective:</a:t>
            </a:r>
          </a:p>
          <a:p>
            <a:pPr lvl="1"/>
            <a:r>
              <a:rPr lang="en-US" dirty="0"/>
              <a:t>Scrape #</a:t>
            </a:r>
            <a:r>
              <a:rPr lang="en-US" dirty="0" err="1"/>
              <a:t>Earthday</a:t>
            </a:r>
            <a:r>
              <a:rPr lang="en-US" dirty="0"/>
              <a:t> tweets</a:t>
            </a:r>
          </a:p>
          <a:p>
            <a:pPr lvl="1"/>
            <a:r>
              <a:rPr lang="en-US" dirty="0"/>
              <a:t>Perform sentiment analysis</a:t>
            </a:r>
          </a:p>
          <a:p>
            <a:pPr lvl="1"/>
            <a:r>
              <a:rPr lang="en-US" dirty="0"/>
              <a:t>Present findings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2C09B-A2DD-5644-9BAE-FD9F3A72D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06" y="1357803"/>
            <a:ext cx="4781448" cy="46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C09C-44C7-6F48-A8CB-D300A138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EA7DD-895C-7246-9B09-A41C69A8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6" y="3221769"/>
            <a:ext cx="1005840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D06975-16F7-3841-88AE-48291F9F5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26" y="3264633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AA318-47B8-0543-A78F-E49E3913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626" y="3249163"/>
            <a:ext cx="914400" cy="94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8AE20-3724-ED40-BC9F-B8C8A5453E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84"/>
          <a:stretch/>
        </p:blipFill>
        <p:spPr>
          <a:xfrm>
            <a:off x="8623786" y="3081753"/>
            <a:ext cx="1125460" cy="1280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FAFB63-5D65-EE47-9076-17546182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6883" y="3264633"/>
            <a:ext cx="914400" cy="9144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EEA7E8-1AFF-C648-AEC6-D1D601764173}"/>
              </a:ext>
            </a:extLst>
          </p:cNvPr>
          <p:cNvCxnSpPr>
            <a:stCxn id="5" idx="3"/>
          </p:cNvCxnSpPr>
          <p:nvPr/>
        </p:nvCxnSpPr>
        <p:spPr>
          <a:xfrm flipV="1">
            <a:off x="1446766" y="3721833"/>
            <a:ext cx="1019060" cy="28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DF3DC4-1FD2-9B4E-A251-39AEA8D9FD1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526917" y="2596250"/>
            <a:ext cx="421009" cy="668383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34238-E5A6-DF46-AC9B-56733305AE39}"/>
              </a:ext>
            </a:extLst>
          </p:cNvPr>
          <p:cNvCxnSpPr>
            <a:cxnSpLocks/>
            <a:stCxn id="33" idx="2"/>
            <a:endCxn id="71" idx="1"/>
          </p:cNvCxnSpPr>
          <p:nvPr/>
        </p:nvCxnSpPr>
        <p:spPr>
          <a:xfrm rot="16200000" flipH="1">
            <a:off x="5012769" y="4839862"/>
            <a:ext cx="552570" cy="523573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027C-C2EA-8146-BF78-3A16CDC27BD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30026" y="3721833"/>
            <a:ext cx="11937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F6B703-0FC7-2945-8883-AFA06FD0DB97}"/>
              </a:ext>
            </a:extLst>
          </p:cNvPr>
          <p:cNvCxnSpPr>
            <a:cxnSpLocks/>
          </p:cNvCxnSpPr>
          <p:nvPr/>
        </p:nvCxnSpPr>
        <p:spPr>
          <a:xfrm>
            <a:off x="9789106" y="3721833"/>
            <a:ext cx="99619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8F2369-2C76-A24F-9AE2-3F0A398EDF45}"/>
              </a:ext>
            </a:extLst>
          </p:cNvPr>
          <p:cNvSpPr txBox="1"/>
          <p:nvPr/>
        </p:nvSpPr>
        <p:spPr>
          <a:xfrm>
            <a:off x="517260" y="2602832"/>
            <a:ext cx="834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Twitter</a:t>
            </a:r>
          </a:p>
          <a:p>
            <a:r>
              <a:rPr lang="en-US" dirty="0">
                <a:solidFill>
                  <a:schemeClr val="accent2"/>
                </a:solidFill>
              </a:rPr>
              <a:t>Tweets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617A50-8ABD-954E-9AF6-6BE31C83C474}"/>
              </a:ext>
            </a:extLst>
          </p:cNvPr>
          <p:cNvSpPr txBox="1"/>
          <p:nvPr/>
        </p:nvSpPr>
        <p:spPr>
          <a:xfrm>
            <a:off x="2066127" y="4227578"/>
            <a:ext cx="178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Kinesis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Streaming Tweets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A5F499-78DC-E745-BCC4-43728087A30A}"/>
              </a:ext>
            </a:extLst>
          </p:cNvPr>
          <p:cNvSpPr txBox="1"/>
          <p:nvPr/>
        </p:nvSpPr>
        <p:spPr>
          <a:xfrm>
            <a:off x="4330603" y="4179033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Databricks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Sentiment ML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DB9298-3584-314D-AFF9-5666FC21671D}"/>
              </a:ext>
            </a:extLst>
          </p:cNvPr>
          <p:cNvSpPr txBox="1"/>
          <p:nvPr/>
        </p:nvSpPr>
        <p:spPr>
          <a:xfrm>
            <a:off x="6042126" y="2618301"/>
            <a:ext cx="186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S3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Predictions Output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7711C4-58D1-6643-87AF-E60FB5C74A63}"/>
              </a:ext>
            </a:extLst>
          </p:cNvPr>
          <p:cNvSpPr txBox="1"/>
          <p:nvPr/>
        </p:nvSpPr>
        <p:spPr>
          <a:xfrm>
            <a:off x="8532246" y="4194503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Athena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SQL Query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52B9E9-42FB-8646-9A2E-9AF00C97888C}"/>
              </a:ext>
            </a:extLst>
          </p:cNvPr>
          <p:cNvSpPr txBox="1"/>
          <p:nvPr/>
        </p:nvSpPr>
        <p:spPr>
          <a:xfrm>
            <a:off x="10659267" y="2586551"/>
            <a:ext cx="1229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QuickSight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Dashboard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7DF3DF-126E-EE48-A72B-56548548362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70876" y="2648401"/>
            <a:ext cx="652913" cy="5486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32C9A06-21A4-8B47-A885-B0457C76BAAC}"/>
              </a:ext>
            </a:extLst>
          </p:cNvPr>
          <p:cNvSpPr txBox="1"/>
          <p:nvPr/>
        </p:nvSpPr>
        <p:spPr>
          <a:xfrm>
            <a:off x="3183540" y="1521517"/>
            <a:ext cx="1631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S3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Scraped Tweets</a:t>
            </a:r>
          </a:p>
        </p:txBody>
      </p:sp>
      <p:cxnSp>
        <p:nvCxnSpPr>
          <p:cNvPr id="67" name="Straight Connector 19">
            <a:extLst>
              <a:ext uri="{FF2B5EF4-FFF2-40B4-BE49-F238E27FC236}">
                <a16:creationId xmlns:a16="http://schemas.microsoft.com/office/drawing/2014/main" id="{E5A86716-00D8-964A-BCAA-6B7F2A558BFA}"/>
              </a:ext>
            </a:extLst>
          </p:cNvPr>
          <p:cNvCxnSpPr>
            <a:cxnSpLocks/>
            <a:stCxn id="71" idx="3"/>
            <a:endCxn id="11" idx="2"/>
          </p:cNvCxnSpPr>
          <p:nvPr/>
        </p:nvCxnSpPr>
        <p:spPr>
          <a:xfrm flipV="1">
            <a:off x="6515626" y="4194503"/>
            <a:ext cx="457200" cy="1183431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2589940-439B-0F4A-BADF-BD3EFC8D6B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13" t="10598" r="16485" b="9166"/>
          <a:stretch/>
        </p:blipFill>
        <p:spPr>
          <a:xfrm>
            <a:off x="5550841" y="4794161"/>
            <a:ext cx="964785" cy="116754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C6406D8-928B-3541-B389-BA70BA8D6D92}"/>
              </a:ext>
            </a:extLst>
          </p:cNvPr>
          <p:cNvSpPr txBox="1"/>
          <p:nvPr/>
        </p:nvSpPr>
        <p:spPr>
          <a:xfrm>
            <a:off x="5651823" y="5897608"/>
            <a:ext cx="88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EMR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Clusters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D058592-241D-4E40-87BE-89EE68A7F1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733" t="4167" r="9022" b="22917"/>
          <a:stretch/>
        </p:blipFill>
        <p:spPr>
          <a:xfrm>
            <a:off x="2441106" y="3256571"/>
            <a:ext cx="1055279" cy="97100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D350F7E-710C-5448-97E3-4132D8334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830" y="2160540"/>
            <a:ext cx="914400" cy="945340"/>
          </a:xfrm>
          <a:prstGeom prst="rect">
            <a:avLst/>
          </a:prstGeom>
        </p:spPr>
      </p:pic>
      <p:cxnSp>
        <p:nvCxnSpPr>
          <p:cNvPr id="84" name="Straight Connector 19">
            <a:extLst>
              <a:ext uri="{FF2B5EF4-FFF2-40B4-BE49-F238E27FC236}">
                <a16:creationId xmlns:a16="http://schemas.microsoft.com/office/drawing/2014/main" id="{F0D49A60-827E-6E43-B8FE-FEE209591D59}"/>
              </a:ext>
            </a:extLst>
          </p:cNvPr>
          <p:cNvCxnSpPr>
            <a:cxnSpLocks/>
            <a:stCxn id="57" idx="0"/>
            <a:endCxn id="12" idx="0"/>
          </p:cNvCxnSpPr>
          <p:nvPr/>
        </p:nvCxnSpPr>
        <p:spPr>
          <a:xfrm rot="16200000" flipH="1">
            <a:off x="5812778" y="-291985"/>
            <a:ext cx="1560236" cy="5187240"/>
          </a:xfrm>
          <a:prstGeom prst="bentConnector3">
            <a:avLst>
              <a:gd name="adj1" fmla="val -14652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57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C578-CE80-B444-A204-25961E87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Tweet Analysis: </a:t>
            </a:r>
            <a:r>
              <a:rPr lang="en-US" dirty="0">
                <a:solidFill>
                  <a:schemeClr val="accent2"/>
                </a:solidFill>
              </a:rPr>
              <a:t>Count and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34764-AB13-3F47-A8CE-6EE70140A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51855"/>
            <a:ext cx="4620182" cy="202326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27966-F997-F746-90A3-2C826C96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61" y="1771658"/>
            <a:ext cx="4400550" cy="485832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8BBB49-AAB2-F441-8E61-FB7315C52C93}"/>
              </a:ext>
            </a:extLst>
          </p:cNvPr>
          <p:cNvSpPr txBox="1">
            <a:spLocks/>
          </p:cNvSpPr>
          <p:nvPr/>
        </p:nvSpPr>
        <p:spPr>
          <a:xfrm>
            <a:off x="1141413" y="5281309"/>
            <a:ext cx="4620182" cy="893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39% </a:t>
            </a:r>
            <a:r>
              <a:rPr lang="en-US" dirty="0"/>
              <a:t>Unique Tweets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61% </a:t>
            </a:r>
            <a:r>
              <a:rPr lang="en-US" dirty="0"/>
              <a:t>Retweets</a:t>
            </a:r>
          </a:p>
        </p:txBody>
      </p:sp>
    </p:spTree>
    <p:extLst>
      <p:ext uri="{BB962C8B-B14F-4D97-AF65-F5344CB8AC3E}">
        <p14:creationId xmlns:p14="http://schemas.microsoft.com/office/powerpoint/2010/main" val="159861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C578-CE80-B444-A204-25961E87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Tweet Analysis: </a:t>
            </a:r>
            <a:r>
              <a:rPr lang="en-US" dirty="0">
                <a:solidFill>
                  <a:schemeClr val="accent2"/>
                </a:solidFill>
              </a:rPr>
              <a:t>Sentiment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79798-D067-B346-9BC5-CAFADDDF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3" y="1875205"/>
            <a:ext cx="6318248" cy="416622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917C09-76AF-0C46-A9BD-CBABB4C20A2B}"/>
              </a:ext>
            </a:extLst>
          </p:cNvPr>
          <p:cNvSpPr txBox="1">
            <a:spLocks/>
          </p:cNvSpPr>
          <p:nvPr/>
        </p:nvSpPr>
        <p:spPr>
          <a:xfrm>
            <a:off x="1141413" y="3338919"/>
            <a:ext cx="3255775" cy="1460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58% </a:t>
            </a:r>
            <a:r>
              <a:rPr lang="en-US" dirty="0"/>
              <a:t>Positive Sentiment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31% </a:t>
            </a:r>
            <a:r>
              <a:rPr lang="en-US" dirty="0"/>
              <a:t>Neutral Sentiment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11% </a:t>
            </a:r>
            <a:r>
              <a:rPr lang="en-US" dirty="0"/>
              <a:t>Negative Sentiment</a:t>
            </a:r>
          </a:p>
        </p:txBody>
      </p:sp>
    </p:spTree>
    <p:extLst>
      <p:ext uri="{BB962C8B-B14F-4D97-AF65-F5344CB8AC3E}">
        <p14:creationId xmlns:p14="http://schemas.microsoft.com/office/powerpoint/2010/main" val="26082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C578-CE80-B444-A204-25961E87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Tweet Analysis: </a:t>
            </a:r>
            <a:r>
              <a:rPr lang="en-US" dirty="0">
                <a:solidFill>
                  <a:schemeClr val="accent2"/>
                </a:solidFill>
              </a:rPr>
              <a:t>Prediction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62B71-6DD0-FC43-9A72-5076D016F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950476"/>
            <a:ext cx="4363471" cy="366531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AC01E-E790-4944-9FEB-F5008FCA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63" y="1950476"/>
            <a:ext cx="4344400" cy="366531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251A5B-32DE-2442-8EAC-7DBACC640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94961"/>
              </p:ext>
            </p:extLst>
          </p:nvPr>
        </p:nvGraphicFramePr>
        <p:xfrm>
          <a:off x="1141413" y="5917209"/>
          <a:ext cx="9638052" cy="7315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409513">
                  <a:extLst>
                    <a:ext uri="{9D8B030D-6E8A-4147-A177-3AD203B41FA5}">
                      <a16:colId xmlns:a16="http://schemas.microsoft.com/office/drawing/2014/main" val="1873689547"/>
                    </a:ext>
                  </a:extLst>
                </a:gridCol>
                <a:gridCol w="2409513">
                  <a:extLst>
                    <a:ext uri="{9D8B030D-6E8A-4147-A177-3AD203B41FA5}">
                      <a16:colId xmlns:a16="http://schemas.microsoft.com/office/drawing/2014/main" val="4118720143"/>
                    </a:ext>
                  </a:extLst>
                </a:gridCol>
                <a:gridCol w="2409513">
                  <a:extLst>
                    <a:ext uri="{9D8B030D-6E8A-4147-A177-3AD203B41FA5}">
                      <a16:colId xmlns:a16="http://schemas.microsoft.com/office/drawing/2014/main" val="2099914876"/>
                    </a:ext>
                  </a:extLst>
                </a:gridCol>
                <a:gridCol w="2409513">
                  <a:extLst>
                    <a:ext uri="{9D8B030D-6E8A-4147-A177-3AD203B41FA5}">
                      <a16:colId xmlns:a16="http://schemas.microsoft.com/office/drawing/2014/main" val="2819575242"/>
                    </a:ext>
                  </a:extLst>
                </a:gridCol>
              </a:tblGrid>
              <a:tr h="355459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7703"/>
                  </a:ext>
                </a:extLst>
              </a:tr>
              <a:tr h="355459"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72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8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C578-CE80-B444-A204-25961E87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Tweet Analysis: </a:t>
            </a:r>
            <a:r>
              <a:rPr lang="en-US" dirty="0">
                <a:solidFill>
                  <a:schemeClr val="accent2"/>
                </a:solidFill>
              </a:rPr>
              <a:t>Word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698DA-B358-1F4D-92CD-8C1D4E12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86516"/>
            <a:ext cx="9564227" cy="456169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072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A5285-768F-3A48-8C41-7C392CA8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D5F8-FD27-1841-BC76-AAAEAC51E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9142"/>
            <a:ext cx="9905999" cy="47602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Challenges:</a:t>
            </a:r>
          </a:p>
          <a:p>
            <a:pPr lvl="1"/>
            <a:r>
              <a:rPr lang="en-US" dirty="0"/>
              <a:t>Limited EC2 instances with community </a:t>
            </a:r>
            <a:r>
              <a:rPr lang="en-US" dirty="0" err="1"/>
              <a:t>DataBricks</a:t>
            </a:r>
            <a:r>
              <a:rPr lang="en-US" dirty="0"/>
              <a:t> version was a bottleneck </a:t>
            </a:r>
          </a:p>
          <a:p>
            <a:pPr lvl="1"/>
            <a:r>
              <a:rPr lang="en-US" dirty="0"/>
              <a:t>Scraping for additional tweets later since the trend was date related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61% </a:t>
            </a:r>
            <a:r>
              <a:rPr lang="en-US" dirty="0"/>
              <a:t>of tweets were retweets</a:t>
            </a:r>
          </a:p>
          <a:p>
            <a:r>
              <a:rPr lang="en-US" b="1" dirty="0">
                <a:solidFill>
                  <a:schemeClr val="accent2"/>
                </a:solidFill>
              </a:rPr>
              <a:t>Conclusion:</a:t>
            </a:r>
          </a:p>
          <a:p>
            <a:pPr lvl="1"/>
            <a:r>
              <a:rPr lang="en-US" dirty="0"/>
              <a:t>Sentiments mostly positive</a:t>
            </a:r>
          </a:p>
          <a:p>
            <a:pPr lvl="1"/>
            <a:r>
              <a:rPr lang="en-US" dirty="0"/>
              <a:t>Logistic Regression better compared to Tree based models</a:t>
            </a:r>
          </a:p>
          <a:p>
            <a:pPr lvl="1"/>
            <a:r>
              <a:rPr lang="en-US" dirty="0"/>
              <a:t>Overall good sentiment prediction with F1 score of </a:t>
            </a:r>
            <a:r>
              <a:rPr lang="en-US" b="1" dirty="0">
                <a:solidFill>
                  <a:schemeClr val="accent2"/>
                </a:solidFill>
              </a:rPr>
              <a:t>92%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42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{6BB9F9FD-84C6-AC48-9C0F-806D79141A09}tf10001122</Template>
  <TotalTime>4461</TotalTime>
  <Words>185</Words>
  <Application>Microsoft Macintosh PowerPoint</Application>
  <PresentationFormat>Widescreen</PresentationFormat>
  <Paragraphs>60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Circuit</vt:lpstr>
      <vt:lpstr>Sentiment Analysis </vt:lpstr>
      <vt:lpstr>Background &amp; Objective</vt:lpstr>
      <vt:lpstr>Data</vt:lpstr>
      <vt:lpstr>Tweet Analysis: Count and Distribution</vt:lpstr>
      <vt:lpstr>Tweet Analysis: Sentiment</vt:lpstr>
      <vt:lpstr>Tweet Analysis: Prediction Evaluation</vt:lpstr>
      <vt:lpstr>Tweet Analysis: Word cloud</vt:lpstr>
      <vt:lpstr>Challenges &amp;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</dc:title>
  <dc:creator>Microsoft Office User</dc:creator>
  <cp:lastModifiedBy>Microsoft Office User</cp:lastModifiedBy>
  <cp:revision>15</cp:revision>
  <dcterms:created xsi:type="dcterms:W3CDTF">2022-04-30T15:29:53Z</dcterms:created>
  <dcterms:modified xsi:type="dcterms:W3CDTF">2022-05-06T16:56:46Z</dcterms:modified>
</cp:coreProperties>
</file>